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8"/>
  </p:notesMasterIdLst>
  <p:handoutMasterIdLst>
    <p:handoutMasterId r:id="rId9"/>
  </p:handoutMasterIdLst>
  <p:sldIdLst>
    <p:sldId id="635" r:id="rId2"/>
    <p:sldId id="264" r:id="rId3"/>
    <p:sldId id="636" r:id="rId4"/>
    <p:sldId id="283" r:id="rId5"/>
    <p:sldId id="263" r:id="rId6"/>
    <p:sldId id="286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ijade" initials="H" lastIdx="1" clrIdx="0">
    <p:extLst>
      <p:ext uri="{19B8F6BF-5375-455C-9EA6-DF929625EA0E}">
        <p15:presenceInfo xmlns:p15="http://schemas.microsoft.com/office/powerpoint/2012/main" userId="Athijade" providerId="None"/>
      </p:ext>
    </p:extLst>
  </p:cmAuthor>
  <p:cmAuthor id="2" name="Wanrudee Isaranuwatchai" initials="WI" lastIdx="23" clrIdx="1">
    <p:extLst>
      <p:ext uri="{19B8F6BF-5375-455C-9EA6-DF929625EA0E}">
        <p15:presenceInfo xmlns:p15="http://schemas.microsoft.com/office/powerpoint/2012/main" userId="443eaab68ec5903a" providerId="Windows Live"/>
      </p:ext>
    </p:extLst>
  </p:cmAuthor>
  <p:cmAuthor id="3" name="Juthamas yolp" initials="Jy" lastIdx="3" clrIdx="2">
    <p:extLst>
      <p:ext uri="{19B8F6BF-5375-455C-9EA6-DF929625EA0E}">
        <p15:presenceInfo xmlns:p15="http://schemas.microsoft.com/office/powerpoint/2012/main" userId="28c5c37ea7097e38" providerId="Windows Live"/>
      </p:ext>
    </p:extLst>
  </p:cmAuthor>
  <p:cmAuthor id="4" name="Nantasit Luangasanatip" initials="NL" lastIdx="5" clrIdx="3">
    <p:extLst>
      <p:ext uri="{19B8F6BF-5375-455C-9EA6-DF929625EA0E}">
        <p15:presenceInfo xmlns:p15="http://schemas.microsoft.com/office/powerpoint/2012/main" userId="S::nantasit@tropmedres.ac::11961e51-edac-4e90-8c9b-b6f86d1c8807" providerId="AD"/>
      </p:ext>
    </p:extLst>
  </p:cmAuthor>
  <p:cmAuthor id="5" name="Chatkamol Pheerapanyawaranun" initials="CP" lastIdx="1" clrIdx="4">
    <p:extLst>
      <p:ext uri="{19B8F6BF-5375-455C-9EA6-DF929625EA0E}">
        <p15:presenceInfo xmlns:p15="http://schemas.microsoft.com/office/powerpoint/2012/main" userId="87749b560b16f9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CFFFF"/>
    <a:srgbClr val="CC66FF"/>
    <a:srgbClr val="CCCCFF"/>
    <a:srgbClr val="FF99CC"/>
    <a:srgbClr val="FFCCFF"/>
    <a:srgbClr val="969696"/>
    <a:srgbClr val="95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87525" autoAdjust="0"/>
  </p:normalViewPr>
  <p:slideViewPr>
    <p:cSldViewPr snapToGrid="0">
      <p:cViewPr>
        <p:scale>
          <a:sx n="74" d="100"/>
          <a:sy n="74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D1348-93B0-4941-AE35-41CE0B5B74B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B2B3E-81F2-402C-A764-12DEC26E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251B-5D3D-43FC-A951-1444D8F1032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6800-8931-4DEA-B09E-E8F146C8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uidance-on-equipment-for-temperature-screening-in-the-context-of-the-covid-19-pandemic/guidance-on-equipment-for-temperature-screening-in-the-context-of-the-covid-19-pandemi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ngland.nhs.uk/south/wp-content/uploads/sites/6/2021/08/Info_sheet_Temperature_COVID19_v1.0.pdf" TargetMode="External"/><Relationship Id="rId4" Type="http://schemas.openxmlformats.org/officeDocument/2006/relationships/hyperlink" Target="https://www.gov.uk/government/news/dont-rely-on-temperature-screening-products-for-detection-of-coronavirus-covid-19-says-mhr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9A2BF-A6A9-4D85-96B9-330401EF2A3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6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9A2BF-A6A9-4D85-96B9-330401EF2A3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97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633A7-9176-4E50-B5CF-162BD39BC0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1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– with refs and flags</a:t>
            </a:r>
          </a:p>
          <a:p>
            <a:r>
              <a:rPr lang="en-US" dirty="0"/>
              <a:t>UK issued a guidance for business to not rely on temperature checking for COVID-19</a:t>
            </a:r>
          </a:p>
          <a:p>
            <a:pPr lvl="1"/>
            <a:r>
              <a:rPr lang="en-US" dirty="0">
                <a:hlinkClick r:id="rId3"/>
              </a:rPr>
              <a:t>https://www.gov.uk/government/publications/guidance-on-equipment-for-temperature-screening-in-the-context-of-the-covid-19-pandemic/guidance-on-equipment-for-temperature-screening-in-the-context-of-the-covid-19-pandemic</a:t>
            </a:r>
            <a:r>
              <a:rPr lang="en-US" dirty="0"/>
              <a:t> (Jul 2021)</a:t>
            </a:r>
          </a:p>
          <a:p>
            <a:pPr lvl="1"/>
            <a:r>
              <a:rPr lang="en-US" dirty="0">
                <a:hlinkClick r:id="rId4"/>
              </a:rPr>
              <a:t>https://www.gov.uk/government/news/dont-rely-on-temperature-screening-products-for-detection-of-coronavirus-covid-19-says-mhra</a:t>
            </a:r>
            <a:r>
              <a:rPr lang="en-US" dirty="0"/>
              <a:t> (Jul 2020)</a:t>
            </a:r>
          </a:p>
          <a:p>
            <a:pPr lvl="1"/>
            <a:r>
              <a:rPr lang="en-US" dirty="0">
                <a:hlinkClick r:id="rId5"/>
              </a:rPr>
              <a:t>https://www.england.nhs.uk/south/wp-content/uploads/sites/6/2021/08/Info_sheet_Temperature_COVID19_v1.0.pdf</a:t>
            </a:r>
            <a:r>
              <a:rPr lang="en-US" dirty="0"/>
              <a:t> (2021)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Singapore removed temperature screening at public places in August 2021 in light of other preventive measures, with high levels of vaccination and increased, regular testing </a:t>
            </a:r>
            <a:endParaRPr lang="en-US" dirty="0"/>
          </a:p>
          <a:p>
            <a:r>
              <a:rPr lang="en-US" dirty="0"/>
              <a:t>In US, no current, specific guidance requiring use of temperature checks for COVID-19. Local authorities may apply other policies.</a:t>
            </a:r>
          </a:p>
          <a:p>
            <a:r>
              <a:rPr lang="en-US" dirty="0"/>
              <a:t>In Canada, similarly, no current specific guidance on use of temperature checks, though these were instituted early in the pandemic. Variations across provinces.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9A2BF-A6A9-4D85-96B9-330401EF2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1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255B-0FC9-4191-000F-85F1AC28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8EE2-3C89-49F3-96F9-5F373669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40464-F1D9-B091-AFAD-2DAA53D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2753-1697-4C09-9938-3B4A236B05A1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AD62-2C91-AA80-B106-5F777026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FAC0B-2C99-14F1-7B04-2D4CBBAE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82-5063-4134-847C-92A23FC4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3948" y="6121420"/>
            <a:ext cx="631648" cy="475430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fld id="{E0AEE6D0-9AE9-4F86-9741-F1DA4BF18B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8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8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2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9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CD5E7D-087E-4E8D-B4EC-8A7694B927D5}"/>
              </a:ext>
            </a:extLst>
          </p:cNvPr>
          <p:cNvSpPr txBox="1"/>
          <p:nvPr/>
        </p:nvSpPr>
        <p:spPr>
          <a:xfrm>
            <a:off x="197476" y="2639797"/>
            <a:ext cx="117970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th-TH" sz="4000" b="1" dirty="0">
                <a:solidFill>
                  <a:srgbClr val="25292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ทบทวนมาตรการคัดกรองอุณหภูมิ หลังผ่านพ้นการแพร่ระบาดใหญ่ของโควิด</a:t>
            </a:r>
            <a:r>
              <a:rPr lang="en-US" sz="4000" b="1" dirty="0">
                <a:solidFill>
                  <a:srgbClr val="25292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-19</a:t>
            </a:r>
            <a:endParaRPr lang="th-TH" sz="4000" b="1" dirty="0">
              <a:solidFill>
                <a:srgbClr val="25292D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CDCAB-DAFF-40BA-BE52-76077CD903E8}"/>
              </a:ext>
            </a:extLst>
          </p:cNvPr>
          <p:cNvSpPr/>
          <p:nvPr/>
        </p:nvSpPr>
        <p:spPr>
          <a:xfrm>
            <a:off x="10909886" y="5867460"/>
            <a:ext cx="725388" cy="70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F795A-9BF4-48E1-BB05-028DD9B25BAC}"/>
              </a:ext>
            </a:extLst>
          </p:cNvPr>
          <p:cNvSpPr txBox="1"/>
          <p:nvPr/>
        </p:nvSpPr>
        <p:spPr>
          <a:xfrm>
            <a:off x="2305318" y="4586879"/>
            <a:ext cx="8303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คณะกรรมการประมวลสถานการณ์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COVID-19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กระทรวงสาธารณสุข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MOPH Intelligence Unit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MIU)</a:t>
            </a:r>
          </a:p>
        </p:txBody>
      </p:sp>
      <p:pic>
        <p:nvPicPr>
          <p:cNvPr id="1026" name="Picture 2" descr="logo-MOPH-Region5 | สาธารณสุขอำเภอน้ำขุ่น">
            <a:extLst>
              <a:ext uri="{FF2B5EF4-FFF2-40B4-BE49-F238E27FC236}">
                <a16:creationId xmlns:a16="http://schemas.microsoft.com/office/drawing/2014/main" id="{065CEFD4-CBE8-1E36-2D9F-3427CE0E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42" y="295101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3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May be an image of 3 people">
            <a:extLst>
              <a:ext uri="{FF2B5EF4-FFF2-40B4-BE49-F238E27FC236}">
                <a16:creationId xmlns:a16="http://schemas.microsoft.com/office/drawing/2014/main" id="{B8F0E2AB-7011-F9A7-119C-4CE0F54E5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4469" r="-14836" b="-14469"/>
          <a:stretch/>
        </p:blipFill>
        <p:spPr bwMode="auto">
          <a:xfrm>
            <a:off x="9234152" y="4872847"/>
            <a:ext cx="3456973" cy="23838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839DBFC-9623-0C1A-F692-02D03DD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86E1-17FD-4DBD-9F7C-3A7A4330A090}" type="slidenum">
              <a:rPr lang="en-US" smtClean="0"/>
              <a:t>2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790450-CE6A-F528-FBAB-47883BA89C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763" y="0"/>
            <a:ext cx="12196763" cy="1062038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คำถาม</a:t>
            </a:r>
            <a:r>
              <a:rPr lang="en-US" sz="3600" b="1" dirty="0">
                <a:solidFill>
                  <a:srgbClr val="0070C0"/>
                </a:solidFill>
                <a:latin typeface="TH SarabunPSK"/>
                <a:cs typeface="TH SarabunPSK"/>
              </a:rPr>
              <a:t>: </a:t>
            </a:r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ปัจจุบันมีความจำเป็นใน</a:t>
            </a:r>
            <a:r>
              <a:rPr lang="en-US" sz="3600" b="1" dirty="0" err="1">
                <a:solidFill>
                  <a:srgbClr val="0070C0"/>
                </a:solidFill>
                <a:latin typeface="TH SarabunPSK"/>
                <a:cs typeface="TH SarabunPSK"/>
              </a:rPr>
              <a:t>การใช้เครื่องวัดอุณหภูมิ</a:t>
            </a:r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แบบสแกนร่างกาย</a:t>
            </a:r>
            <a:r>
              <a:rPr lang="en-US" sz="3600" b="1" dirty="0">
                <a:solidFill>
                  <a:srgbClr val="0070C0"/>
                </a:solidFill>
                <a:latin typeface="TH SarabunPSK"/>
                <a:cs typeface="TH SarabunPSK"/>
              </a:rPr>
              <a:t> (thermal imaging systems) </a:t>
            </a:r>
            <a:r>
              <a:rPr lang="en-US" sz="3600" b="1" dirty="0" err="1">
                <a:solidFill>
                  <a:srgbClr val="0070C0"/>
                </a:solidFill>
                <a:latin typeface="TH SarabunPSK"/>
                <a:cs typeface="TH SarabunPSK"/>
              </a:rPr>
              <a:t>เพื่อ</a:t>
            </a:r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คัดกรองผู้ป่วยโควิด</a:t>
            </a:r>
            <a:r>
              <a:rPr lang="en-US" sz="3600" b="1" dirty="0">
                <a:solidFill>
                  <a:srgbClr val="0070C0"/>
                </a:solidFill>
                <a:latin typeface="TH SarabunPSK"/>
                <a:cs typeface="TH SarabunPSK"/>
              </a:rPr>
              <a:t>-19 </a:t>
            </a:r>
            <a:r>
              <a:rPr lang="en-US" sz="3600" b="1" dirty="0" err="1">
                <a:solidFill>
                  <a:srgbClr val="0070C0"/>
                </a:solidFill>
                <a:latin typeface="TH SarabunPSK"/>
                <a:cs typeface="TH SarabunPSK"/>
              </a:rPr>
              <a:t>ใน</a:t>
            </a:r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สนามบินหรือไม่</a:t>
            </a:r>
            <a:endParaRPr lang="en-US" sz="3600" dirty="0">
              <a:solidFill>
                <a:srgbClr val="0070C0"/>
              </a:solidFill>
              <a:latin typeface="TH SarabunPSK"/>
              <a:ea typeface="+mj-lt"/>
              <a:cs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6F4BA-F8B0-881B-83E9-AC1E54C6C7FD}"/>
              </a:ext>
            </a:extLst>
          </p:cNvPr>
          <p:cNvSpPr txBox="1"/>
          <p:nvPr/>
        </p:nvSpPr>
        <p:spPr>
          <a:xfrm>
            <a:off x="-2960" y="1062038"/>
            <a:ext cx="12194960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800" b="1" dirty="0">
                <a:latin typeface="TH SarabunPSK"/>
                <a:cs typeface="TH SarabunPSK"/>
              </a:rPr>
              <a:t>คำตอบ</a:t>
            </a:r>
            <a:r>
              <a:rPr lang="en-CA" sz="2800" b="1" dirty="0">
                <a:latin typeface="TH SarabunPSK"/>
                <a:cs typeface="TH SarabunPSK"/>
              </a:rPr>
              <a:t>: </a:t>
            </a:r>
            <a:r>
              <a:rPr lang="th-TH" sz="2800" dirty="0">
                <a:latin typeface="TH SarabunPSK"/>
                <a:cs typeface="TH SarabunPSK"/>
              </a:rPr>
              <a:t>จนถึงปัจจุบันยัง</a:t>
            </a:r>
            <a:r>
              <a:rPr lang="th-TH" sz="2800" u="sng" dirty="0">
                <a:latin typeface="TH SarabunPSK"/>
                <a:cs typeface="TH SarabunPSK"/>
              </a:rPr>
              <a:t>ไม่มีหลักฐานด้านประสิทธิผลของ</a:t>
            </a:r>
            <a:r>
              <a:rPr lang="th-TH" sz="2800" dirty="0">
                <a:latin typeface="TH SarabunPSK"/>
                <a:cs typeface="TH SarabunPSK"/>
              </a:rPr>
              <a:t>การใช้</a:t>
            </a:r>
            <a:r>
              <a:rPr lang="en-US" sz="2800" dirty="0" err="1">
                <a:latin typeface="TH SarabunPSK"/>
                <a:cs typeface="TH SarabunPSK"/>
              </a:rPr>
              <a:t>เครื่องวัดอุณหภูมิ</a:t>
            </a:r>
            <a:r>
              <a:rPr lang="th-TH" sz="2800" dirty="0">
                <a:latin typeface="TH SarabunPSK"/>
                <a:cs typeface="TH SarabunPSK"/>
              </a:rPr>
              <a:t>แบบสแกนร่างกาย</a:t>
            </a:r>
            <a:r>
              <a:rPr lang="en-US" sz="2800" dirty="0">
                <a:latin typeface="TH SarabunPSK"/>
                <a:cs typeface="TH SarabunPSK"/>
              </a:rPr>
              <a:t>สำหรับคัดกรองผู้ป่วยโควิด-19 </a:t>
            </a:r>
            <a:r>
              <a:rPr lang="th-TH" sz="2800" dirty="0">
                <a:latin typeface="TH SarabunPSK"/>
                <a:cs typeface="TH SarabunPSK"/>
              </a:rPr>
              <a:t>ที่สนามบิน ในการป้องกันการแพร่ระบาดของโรคโควิด-19</a:t>
            </a:r>
            <a:endParaRPr lang="en-US" sz="2800" dirty="0">
              <a:latin typeface="TH SarabunPSK"/>
              <a:ea typeface="+mn-lt"/>
              <a:cs typeface="TH SarabunPSK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384390-1D58-D790-9AE3-4F5C12DA4282}"/>
              </a:ext>
            </a:extLst>
          </p:cNvPr>
          <p:cNvSpPr txBox="1">
            <a:spLocks/>
          </p:cNvSpPr>
          <p:nvPr/>
        </p:nvSpPr>
        <p:spPr>
          <a:xfrm>
            <a:off x="-16246" y="2176118"/>
            <a:ext cx="12208246" cy="3123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latin typeface="TH SarabunPSK"/>
                <a:cs typeface="TH SarabunPSK"/>
              </a:rPr>
              <a:t>เครื่องวัดอุณหภูมิแบบอินฟราเรดมีประสิทธิผลในการตรวจคัดกรองผู้ป่วยโควิด</a:t>
            </a:r>
            <a:r>
              <a:rPr lang="en-US" sz="3200" dirty="0">
                <a:latin typeface="TH SarabunPSK"/>
                <a:cs typeface="TH SarabunPSK"/>
              </a:rPr>
              <a:t>-19</a:t>
            </a:r>
            <a:r>
              <a:rPr lang="th-TH" sz="3200" dirty="0">
                <a:latin typeface="TH SarabunPSK"/>
                <a:cs typeface="TH SarabunPSK"/>
              </a:rPr>
              <a:t> ต่ำ โดยมีค่าความไว (</a:t>
            </a:r>
            <a:r>
              <a:rPr lang="en-US" sz="3200" dirty="0">
                <a:latin typeface="TH SarabunPSK"/>
                <a:cs typeface="+mn-lt"/>
              </a:rPr>
              <a:t>sensitivity</a:t>
            </a:r>
            <a:r>
              <a:rPr lang="th-TH" sz="3200" dirty="0">
                <a:latin typeface="TH SarabunPSK"/>
                <a:cs typeface="TH SarabunPSK"/>
              </a:rPr>
              <a:t>) ตั้งแต่ </a:t>
            </a:r>
            <a:r>
              <a:rPr lang="en-US" sz="3200" dirty="0">
                <a:latin typeface="TH SarabunPSK"/>
                <a:cs typeface="TH SarabunPSK"/>
              </a:rPr>
              <a:t>0% </a:t>
            </a:r>
            <a:r>
              <a:rPr lang="th-TH" sz="3200" dirty="0">
                <a:latin typeface="TH SarabunPSK"/>
                <a:cs typeface="TH SarabunPSK"/>
              </a:rPr>
              <a:t>ถึง </a:t>
            </a:r>
            <a:r>
              <a:rPr lang="en-US" sz="3200" dirty="0">
                <a:latin typeface="TH SarabunPSK"/>
                <a:cs typeface="TH SarabunPSK"/>
              </a:rPr>
              <a:t>39% </a:t>
            </a:r>
            <a:r>
              <a:rPr lang="th-TH" sz="3200" dirty="0">
                <a:latin typeface="TH SarabunPSK"/>
                <a:cs typeface="TH SarabunPSK"/>
              </a:rPr>
              <a:t>ทั้งการใช้เครื่องที่สนามบิน (1) หรือที่โรงพยาบาล</a:t>
            </a:r>
            <a:r>
              <a:rPr lang="en-US" sz="3200" dirty="0">
                <a:latin typeface="TH SarabunPSK"/>
                <a:cs typeface="TH SarabunPSK"/>
              </a:rPr>
              <a:t> (2-4)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dirty="0">
                <a:latin typeface="TH SarabunPSK"/>
                <a:cs typeface="TH SarabunPSK"/>
              </a:rPr>
              <a:t>ปัจจัยที่ส่งผลต่อประสิทธิผลของเครื่องวัดอุณหภูมิแบบสแกนร่างกายในการตรวจคัดกรองผู้ป่วยโควิด</a:t>
            </a:r>
            <a:r>
              <a:rPr lang="en-US" sz="3200" dirty="0">
                <a:latin typeface="TH SarabunPSK"/>
                <a:cs typeface="TH SarabunPSK"/>
              </a:rPr>
              <a:t>-19 </a:t>
            </a:r>
            <a:r>
              <a:rPr lang="en-US" sz="3200" dirty="0" err="1">
                <a:latin typeface="TH SarabunPSK"/>
                <a:cs typeface="TH SarabunPSK"/>
              </a:rPr>
              <a:t>มีดังนี้</a:t>
            </a:r>
            <a:r>
              <a:rPr lang="en-US" sz="3200" dirty="0">
                <a:latin typeface="TH SarabunPSK"/>
                <a:cs typeface="TH SarabunPSK"/>
              </a:rPr>
              <a:t> </a:t>
            </a:r>
            <a:endParaRPr lang="th-TH" sz="3200" dirty="0">
              <a:latin typeface="TH SarabunPSK"/>
              <a:cs typeface="TH SarabunPSK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TH SarabunPSK"/>
                <a:cs typeface="TH SarabunPSK"/>
              </a:rPr>
              <a:t>ผู้ป่วยโควิด-19 มาก</a:t>
            </a:r>
            <a:r>
              <a:rPr lang="en-US" sz="2800" dirty="0" err="1">
                <a:latin typeface="TH SarabunPSK"/>
                <a:cs typeface="TH SarabunPSK"/>
              </a:rPr>
              <a:t>กว่าครึ่ง</a:t>
            </a:r>
            <a:r>
              <a:rPr lang="th-TH" sz="2800" dirty="0">
                <a:latin typeface="TH SarabunPSK"/>
                <a:cs typeface="TH SarabunPSK"/>
              </a:rPr>
              <a:t>ไม่แสดงอาการ</a:t>
            </a:r>
            <a:r>
              <a:rPr lang="en-US" sz="2800" dirty="0">
                <a:latin typeface="TH SarabunPSK"/>
                <a:cs typeface="TH SarabunPSK"/>
              </a:rPr>
              <a:t> </a:t>
            </a:r>
            <a:r>
              <a:rPr lang="th-TH" sz="2800" dirty="0">
                <a:latin typeface="TH SarabunPSK"/>
                <a:cs typeface="TH SarabunPSK"/>
              </a:rPr>
              <a:t>(5</a:t>
            </a:r>
            <a:r>
              <a:rPr lang="en-US" sz="2800" dirty="0">
                <a:latin typeface="TH SarabunPSK"/>
                <a:cs typeface="TH SarabunPSK"/>
              </a:rPr>
              <a:t>3</a:t>
            </a:r>
            <a:r>
              <a:rPr lang="th-TH" sz="2800" dirty="0">
                <a:latin typeface="TH SarabunPSK"/>
                <a:cs typeface="TH SarabunPSK"/>
              </a:rPr>
              <a:t>% [95% CI</a:t>
            </a:r>
            <a:r>
              <a:rPr lang="en-US" sz="2800" dirty="0">
                <a:latin typeface="TH SarabunPSK"/>
                <a:cs typeface="TH SarabunPSK"/>
              </a:rPr>
              <a:t>:</a:t>
            </a:r>
            <a:r>
              <a:rPr lang="th-TH" sz="2800" dirty="0">
                <a:latin typeface="TH SarabunPSK"/>
                <a:cs typeface="TH SarabunPSK"/>
              </a:rPr>
              <a:t> 36%-</a:t>
            </a:r>
            <a:r>
              <a:rPr lang="en-US" sz="2800" dirty="0">
                <a:latin typeface="TH SarabunPSK"/>
                <a:cs typeface="TH SarabunPSK"/>
              </a:rPr>
              <a:t>70</a:t>
            </a:r>
            <a:r>
              <a:rPr lang="th-TH" sz="2800" dirty="0">
                <a:latin typeface="TH SarabunPSK"/>
                <a:cs typeface="TH SarabunPSK"/>
              </a:rPr>
              <a:t>%])</a:t>
            </a:r>
            <a:r>
              <a:rPr lang="en-US" sz="2800" dirty="0">
                <a:latin typeface="TH SarabunPSK"/>
                <a:cs typeface="TH SarabunPSK"/>
              </a:rPr>
              <a:t> </a:t>
            </a:r>
            <a:r>
              <a:rPr lang="th-TH" sz="2800" dirty="0">
                <a:latin typeface="TH SarabunPSK"/>
                <a:cs typeface="TH SarabunPSK"/>
              </a:rPr>
              <a:t>(</a:t>
            </a:r>
            <a:r>
              <a:rPr lang="en-US" sz="2800" dirty="0">
                <a:latin typeface="TH SarabunPSK"/>
                <a:cs typeface="TH SarabunPSK"/>
              </a:rPr>
              <a:t>5</a:t>
            </a:r>
            <a:r>
              <a:rPr lang="th-TH" sz="2800" dirty="0">
                <a:latin typeface="TH SarabunPSK"/>
                <a:cs typeface="TH SarabunPSK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TH SarabunPSK"/>
                <a:cs typeface="TH SarabunPSK"/>
              </a:rPr>
              <a:t>ผู้ป่วยสามารถปิดบังอาการไข้ได้ด้วยการรับประทานยาลดไข้ ใส่เสื้อผ้าหนาปกคลุมร่างกาย การใช้เครื่องสำอาง เป็นต้น</a:t>
            </a:r>
            <a:endParaRPr lang="en-US" sz="2800" dirty="0">
              <a:latin typeface="TH SarabunPSK"/>
              <a:ea typeface="+mn-lt"/>
              <a:cs typeface="TH SarabunPSK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TH SarabunPSK"/>
                <a:cs typeface="TH SarabunPSK"/>
              </a:rPr>
              <a:t>ความคลาดเคลื่อนของอุณหภูมิที่วัดได้อาจเกิดจากปัจจัยทางเทคนิค เช่น คุณสมบัติของเครื่องมือ มุมของกล้อง อุณหภูมิห้องคงที่ระหว่าง </a:t>
            </a:r>
            <a:r>
              <a:rPr lang="en-US" sz="2800" dirty="0">
                <a:latin typeface="TH SarabunPSK"/>
                <a:cs typeface="TH SarabunPSK"/>
              </a:rPr>
              <a:t>18 and 24°C</a:t>
            </a:r>
            <a:r>
              <a:rPr lang="th-TH" sz="2800" dirty="0">
                <a:latin typeface="TH SarabunPSK"/>
                <a:cs typeface="TH SarabunPSK"/>
              </a:rPr>
              <a:t> ความชื้นในอากาศคงที่ระหว่าง</a:t>
            </a:r>
            <a:r>
              <a:rPr lang="en-US" sz="2800" dirty="0">
                <a:latin typeface="TH SarabunPSK"/>
                <a:cs typeface="TH SarabunPSK"/>
              </a:rPr>
              <a:t> 20 and 75%</a:t>
            </a:r>
            <a:r>
              <a:rPr lang="th-TH" sz="2800" dirty="0">
                <a:latin typeface="TH SarabunPSK"/>
                <a:cs typeface="TH SarabunPSK"/>
              </a:rPr>
              <a:t> เป็นต้น (</a:t>
            </a:r>
            <a:r>
              <a:rPr lang="en-US" sz="2800" dirty="0">
                <a:latin typeface="TH SarabunPSK"/>
                <a:cs typeface="TH SarabunPSK"/>
              </a:rPr>
              <a:t>6-7</a:t>
            </a:r>
            <a:r>
              <a:rPr lang="th-TH" sz="2800" dirty="0">
                <a:latin typeface="TH SarabunPSK"/>
                <a:cs typeface="TH SarabunPS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449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839DBFC-9623-0C1A-F692-02D03DD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86E1-17FD-4DBD-9F7C-3A7A4330A090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790450-CE6A-F528-FBAB-47883BA89C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713"/>
            <a:ext cx="12072938" cy="623866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อย่างไรก็ตามการยกเลิก</a:t>
            </a:r>
            <a:r>
              <a:rPr lang="en-US" sz="3600" b="1" dirty="0" err="1">
                <a:solidFill>
                  <a:srgbClr val="0070C0"/>
                </a:solidFill>
                <a:latin typeface="TH SarabunPSK"/>
                <a:cs typeface="TH SarabunPSK"/>
              </a:rPr>
              <a:t>การวัดอุณหภูมิ</a:t>
            </a:r>
            <a:r>
              <a:rPr lang="th-TH" sz="3600" b="1" dirty="0">
                <a:solidFill>
                  <a:srgbClr val="0070C0"/>
                </a:solidFill>
                <a:latin typeface="TH SarabunPSK"/>
                <a:cs typeface="TH SarabunPSK"/>
              </a:rPr>
              <a:t>ร่างกายที่สนามบิน อาจต้องพิจารณาเหตุผลประกอบเหล่านี้ด้วย</a:t>
            </a:r>
            <a:endParaRPr lang="en-US" sz="3600" dirty="0">
              <a:solidFill>
                <a:srgbClr val="0070C0"/>
              </a:solidFill>
              <a:latin typeface="TH SarabunPSK"/>
              <a:ea typeface="+mj-lt"/>
              <a:cs typeface="+mj-lt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CEFD5B09-DF87-93FE-C64D-A414753E8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81352"/>
              </p:ext>
            </p:extLst>
          </p:nvPr>
        </p:nvGraphicFramePr>
        <p:xfrm>
          <a:off x="203914" y="810724"/>
          <a:ext cx="11869023" cy="494999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66187">
                  <a:extLst>
                    <a:ext uri="{9D8B030D-6E8A-4147-A177-3AD203B41FA5}">
                      <a16:colId xmlns:a16="http://schemas.microsoft.com/office/drawing/2014/main" val="3358826992"/>
                    </a:ext>
                  </a:extLst>
                </a:gridCol>
                <a:gridCol w="8202836">
                  <a:extLst>
                    <a:ext uri="{9D8B030D-6E8A-4147-A177-3AD203B41FA5}">
                      <a16:colId xmlns:a16="http://schemas.microsoft.com/office/drawing/2014/main" val="288619603"/>
                    </a:ext>
                  </a:extLst>
                </a:gridCol>
              </a:tblGrid>
              <a:tr h="573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เหตุผลสนับสนุน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เหตุผลคัดค้าน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6917741"/>
                  </a:ext>
                </a:extLst>
              </a:tr>
              <a:tr h="902165"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เป็นการส่งสัญญาณป้องกันไม่ให้ผู้ป่วยโรคติดเชื้อต่างๆเดินทางออกจากที่พักอาศัย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ผู้ดื่มเครื่องดื่มร้อนหรือแอลกอฮอล์ สตรีตั้งครรภ์หรือมีประจำเดือน ผู้ป่วยมะเร็ง ต่างมีอุณหภูมิสูงกว่าปกติและอาจทำให้เกิดตราบาปกับบุคคลกลุ่มนี้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3838593"/>
                  </a:ext>
                </a:extLst>
              </a:tr>
              <a:tr h="590191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เป็นการคัดกรองโรคติดเชื้ออี่นๆในกลุ่มนักเดินทาง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ส่งผลให้ป้องกันการแพร่ระบาดของโรคเหล่านั้นไปด้วย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ยังไม่พบหลักฐานประโยชน์ที่ชัดเจนในการคัดกรองอุณหภูมิของผู้เดินทางที่ติดเชื้อในผู้ป่วยไข้หวัดใหญ่ ไข้เลือดออก หรืออีโบล่า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เชื่อว่าอย่างมาก มาตรการคัดกรองต่างๆที่สนามบินจะเพียงชะลอการแพร่ระบาดของโรคแต่ไม่สามารถป้องกันการแพร่ระบาดของโรคติดต่อได้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9)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นอกจากนี้อาจทำให้เกิดความมั่นใจในความปลอดภัยของผู้ใช้บริการสนามบินมากเกินความเป็นจริง ส่งผลให้ละเลยมาตรการอื่นๆที่จำเป็น เช่น ล้างมือ เว้นระยะห่าง หรือใส่หน้ากากอนามัย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1378416"/>
                  </a:ext>
                </a:extLst>
              </a:tr>
              <a:tr h="59019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IATA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ยังให้คำแนะนำในการคัดกรองอุณหภูมิที่สนามบิน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10)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IATA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ตระหนักดีว่าไม่มีมาตรการป้องกันใดที่ได้ผลดีเลิศ (ยังเป็นประเด็นวิจัยเพื่อพัฒนานวัตกรรมที่มีประสิทธิผลในการคัดกรองโรคติดเชื้อที่ดีกว่านี้ในอนาคต) และต้องมีการทบทวนประสิทธิผลของมาตรการต่างๆเป็นระยะๆ ควรดำเนินการเฉพาะมาตรการที่มีหลักฐานพิสูจน์ว่ามีประโยชน์เท่านั้น และควรคำนึงถึงการติดขัด ความล่าช้าและไม่สะดวกของผู้เดินทางประกอบด้วย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10)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8552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0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B800-0CF9-427B-AE94-F170DA902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17" y="2448982"/>
            <a:ext cx="8828059" cy="38912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ครื่องวัดอุณหภูมิแบบอินฟราเรดแบบใช้มือจับ (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handheld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non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contact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infrared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thermometers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 มีประสิทธิผลในการตรวจคัดกรองอาการไข้ โดยการวัดที่บริเวณหน้าผาก มีความไว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81% (95%CI: 66%-90%) 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และความจำเพาะ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92% (95%CI: 77%-98%)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11-12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อย่างไรก็ตาม เครื่องวัดอุณหภูมิแบบอินฟราเรดแบบใช้มือจับ</a:t>
            </a:r>
            <a:r>
              <a:rPr lang="th-TH" sz="2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มีความแม่นยำน้อยกว่า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เครื่องวัดอุณหภูมิทางหู 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tympanic thermometer)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และเครื่องวัดความร้อนอินฟราเรดอื่นๆ ​(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13-15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เครื่องวัดอุณหภูมิแบบอินฟราเรดแบบใช้มือจับ อาจมีความไวต่ำถึง 29%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เมื่อเทียบการวัดอุณหภูมิจากใต้ลิ้นภายในช่องปาก 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oral thermometer)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ในการตรวจหาไข้​ เนื่องจาก ประสิทธิภาพการทำงานขึ้นอยู่กับผู้ใช้งาน และระยะห่างระหว่างเทอร์โมมิเตอร์กับผิวหนังอาจส่งผลต่อความแม่นยำได้ ดังแสดงในภาพ ​(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ปัจจัยที่เป็นข้อจำกัดต่อประสิทธิผลในการตรวจคัดกรองผู้ป่วยโควิด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-19 </a:t>
            </a:r>
            <a:r>
              <a:rPr lang="en-US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เช่นเดียวกับเครื่องวัดอุณหภูมิแบบอินฟราเรดแบบมีกล้อง คือ การรับประทานยาลดไข้ การใช้เครื่องสำอาง การออกกำลังกาย หรือ จากปัจจัยแวดล้อม เช่น ระยะห่างจากกล้อง ความชื้นในอากาศ อุณหภูมิภายนอก เป็นต้น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1958" y="6428237"/>
            <a:ext cx="2743200" cy="365125"/>
          </a:xfrm>
        </p:spPr>
        <p:txBody>
          <a:bodyPr/>
          <a:lstStyle/>
          <a:p>
            <a:fld id="{F76486E1-17FD-4DBD-9F7C-3A7A4330A090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E09FB9-3F1A-4D69-99A2-1563197B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96" y="83064"/>
            <a:ext cx="9200887" cy="1121111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/>
                <a:cs typeface="TH SarabunPSK"/>
              </a:rPr>
              <a:t>ข้อมูลเพิ่มเติมเกี่ยวกับเครื่องวัดอุณหภูมิแบบอินฟราเรดแบบใช้มือจับ (handheld non-contact infrared thermometers) ในการคัดกรองผู้ป่วยโควิด</a:t>
            </a:r>
            <a:r>
              <a:rPr lang="en-US" sz="3200" b="1" dirty="0">
                <a:solidFill>
                  <a:srgbClr val="0070C0"/>
                </a:solidFill>
                <a:latin typeface="TH SarabunPSK"/>
                <a:cs typeface="TH SarabunPSK"/>
              </a:rPr>
              <a:t>-19</a:t>
            </a:r>
            <a:endParaRPr lang="en-CA" sz="3200" b="1" dirty="0">
              <a:solidFill>
                <a:srgbClr val="0070C0"/>
              </a:solidFill>
              <a:latin typeface="TH SarabunPSK"/>
              <a:cs typeface="TH SarabunPS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12327-470A-40B0-B368-01C65DBC691F}"/>
              </a:ext>
            </a:extLst>
          </p:cNvPr>
          <p:cNvSpPr txBox="1"/>
          <p:nvPr/>
        </p:nvSpPr>
        <p:spPr>
          <a:xfrm>
            <a:off x="67579" y="1204175"/>
            <a:ext cx="9054536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800" dirty="0">
                <a:latin typeface="TH SarabunPSK"/>
                <a:cs typeface="TH SarabunPSK"/>
              </a:rPr>
              <a:t>เครื่องวัดอุณหภูมิแบบอินฟราเรดแบบใช้มือจับมีประสิทธิผลในการตรวจคัดกรองอาการไข้ แต่ไม่พบหลักฐานทางวิชาการที่สนับสนุนถึงประโยชน์ในการป้องกันการแพร่ระบาดโรคโควิด-19</a:t>
            </a:r>
            <a:endParaRPr lang="en-US" sz="2800" dirty="0">
              <a:effectLst/>
              <a:latin typeface="TH SarabunPSK"/>
              <a:ea typeface="Calibri" panose="020F0502020204030204" pitchFamily="34" charset="0"/>
              <a:cs typeface="TH SarabunPSK"/>
            </a:endParaRPr>
          </a:p>
        </p:txBody>
      </p:sp>
      <p:pic>
        <p:nvPicPr>
          <p:cNvPr id="1026" name="Picture 2" descr="Figure 1: Correct Use – Forehead unobstructed, and NCIT perpendicular to forehead &amp; used at distance identified in manufacturer’s instructions">
            <a:extLst>
              <a:ext uri="{FF2B5EF4-FFF2-40B4-BE49-F238E27FC236}">
                <a16:creationId xmlns:a16="http://schemas.microsoft.com/office/drawing/2014/main" id="{49A54CC0-0FAA-5AFC-8293-8AF6D8B2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48" y="413743"/>
            <a:ext cx="2705965" cy="19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3:  Incorrect Use –Forehead exposed to direct sunlight outdoors">
            <a:extLst>
              <a:ext uri="{FF2B5EF4-FFF2-40B4-BE49-F238E27FC236}">
                <a16:creationId xmlns:a16="http://schemas.microsoft.com/office/drawing/2014/main" id="{8CA24B00-3643-607B-7112-2E2303D2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57" y="2410199"/>
            <a:ext cx="2731504" cy="19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ure 2: Incorrect Use – Not perpendicular to forehead">
            <a:extLst>
              <a:ext uri="{FF2B5EF4-FFF2-40B4-BE49-F238E27FC236}">
                <a16:creationId xmlns:a16="http://schemas.microsoft.com/office/drawing/2014/main" id="{7AE5C72D-E469-DE38-F0C0-69D176F8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48" y="4415756"/>
            <a:ext cx="2731504" cy="19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ACA97-8AA7-972E-DA17-864E2A94C6A2}"/>
              </a:ext>
            </a:extLst>
          </p:cNvPr>
          <p:cNvSpPr txBox="1"/>
          <p:nvPr/>
        </p:nvSpPr>
        <p:spPr>
          <a:xfrm>
            <a:off x="85053" y="6541257"/>
            <a:ext cx="793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อ้างอิงรูปภาพ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https://www.fda.gov/medical-devices/general-hospital-devices-and-supplies/non-contact-infrared-thermometers</a:t>
            </a:r>
          </a:p>
        </p:txBody>
      </p:sp>
    </p:spTree>
    <p:extLst>
      <p:ext uri="{BB962C8B-B14F-4D97-AF65-F5344CB8AC3E}">
        <p14:creationId xmlns:p14="http://schemas.microsoft.com/office/powerpoint/2010/main" val="408862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D9C9-1F15-E21D-E2F7-9BAA4425F6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113" y="89768"/>
            <a:ext cx="10515600" cy="839264"/>
          </a:xfrm>
        </p:spPr>
        <p:txBody>
          <a:bodyPr/>
          <a:lstStyle/>
          <a:p>
            <a:pPr algn="ctr"/>
            <a:r>
              <a:rPr lang="th-TH" sz="4400" b="1" dirty="0">
                <a:solidFill>
                  <a:srgbClr val="0070C0"/>
                </a:solidFill>
                <a:latin typeface="TH SarabunPSK"/>
                <a:cs typeface="TH SarabunPSK"/>
              </a:rPr>
              <a:t>เอกสารเพิ่มเติมเกี่ยวกับ คำแนะนำในต่างประเทศ</a:t>
            </a:r>
            <a:endParaRPr lang="en-US" sz="4400" b="1" dirty="0">
              <a:solidFill>
                <a:srgbClr val="0070C0"/>
              </a:solidFill>
              <a:latin typeface="TH SarabunPSK"/>
              <a:cs typeface="TH SarabunPS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6902-917E-D12F-FCAC-EABCAD3D8C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860925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773414-EE27-FFFD-5ACC-559FE3E04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30299"/>
              </p:ext>
            </p:extLst>
          </p:nvPr>
        </p:nvGraphicFramePr>
        <p:xfrm>
          <a:off x="838200" y="929032"/>
          <a:ext cx="11184229" cy="531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339">
                  <a:extLst>
                    <a:ext uri="{9D8B030D-6E8A-4147-A177-3AD203B41FA5}">
                      <a16:colId xmlns:a16="http://schemas.microsoft.com/office/drawing/2014/main" val="2305438454"/>
                    </a:ext>
                  </a:extLst>
                </a:gridCol>
                <a:gridCol w="1282339">
                  <a:extLst>
                    <a:ext uri="{9D8B030D-6E8A-4147-A177-3AD203B41FA5}">
                      <a16:colId xmlns:a16="http://schemas.microsoft.com/office/drawing/2014/main" val="880501485"/>
                    </a:ext>
                  </a:extLst>
                </a:gridCol>
                <a:gridCol w="8619551">
                  <a:extLst>
                    <a:ext uri="{9D8B030D-6E8A-4147-A177-3AD203B41FA5}">
                      <a16:colId xmlns:a16="http://schemas.microsoft.com/office/drawing/2014/main" val="2930073896"/>
                    </a:ext>
                  </a:extLst>
                </a:gridCol>
              </a:tblGrid>
              <a:tr h="526202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ข้อแนะนำเรื่องการวัดอุณหภูมิ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17284"/>
                  </a:ext>
                </a:extLst>
              </a:tr>
              <a:tr h="110182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UK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สหราชอาณาจักรออกคำแนะนำสำหรับภาคธุรกิจว่าไม่จำเป็นต้องวัดอุณหภูมิเพื่อคัดกรองผู้ป่วยโควิด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-19 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2563) (17-19)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846487"/>
                  </a:ext>
                </a:extLst>
              </a:tr>
              <a:tr h="110182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  <a:p>
                      <a:pPr algn="ctr"/>
                      <a:r>
                        <a:rPr lang="en-US" sz="2000" dirty="0"/>
                        <a:t>SG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สิงคโปร์ยกเลิกการคัดกรองอุณหภูมิในที่สาธารณะตั้งแต่ เดือนสิงหาคม พ.ศ. 2564 เนื่องจากสิงคโปร์ มีความครอบคลุมของการฉีดวัคซีนโควิด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-19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ที่สูง และมีมาตรการตรวจคัดกรองโรคอย่างสม่ำเสมอ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73564"/>
                  </a:ext>
                </a:extLst>
              </a:tr>
              <a:tr h="91446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  <a:p>
                      <a:pPr algn="ctr"/>
                      <a:r>
                        <a:rPr lang="en-US" sz="2000" dirty="0"/>
                        <a:t>USA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ในปัจจุบัน ไม่มีคำแนะนำเฉพาะเรื่องการวัดอุณหภูมิสำหรับการคัดกรองผู้ป่วยโควิด-19 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ทั้งนี้ หน่วยงานท้องถิ่นอาจมีการดำเนินนโยบายที่แตกต่างกันขึ้นกับแต่ละรัฐ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04695"/>
                  </a:ext>
                </a:extLst>
              </a:tr>
              <a:tr h="13155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  <a:p>
                      <a:pPr algn="ctr"/>
                      <a:r>
                        <a:rPr lang="en-US" sz="2000" dirty="0"/>
                        <a:t>Canada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ในปัจจุบัน ไม่มีคำแนะนำเฉพาะเรื่องการวัดอุณหภูมิสำหรับการคัดกรองผู้ป่วยโควิด-19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แม้ว่าจะมีการดำเนินการในช่วงเริ่มต้นของการแพร่ระบาด อาจมีการดำเนินนโยบายที่แตกต่างกันขึ้นกับแต่ละรัฐ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037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0AF5838-9E54-67BD-3845-250E4593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27" y="1690403"/>
            <a:ext cx="844480" cy="413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8EBF6-AD7D-F064-FDD3-4B877F15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74" y="4017515"/>
            <a:ext cx="844480" cy="455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8832E-95AC-2A94-3207-AB6F5E71E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69" y="5121094"/>
            <a:ext cx="936690" cy="480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2874CF-7083-DF6E-A160-99FFE2D15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022" y="2798624"/>
            <a:ext cx="890585" cy="5866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4C86F8-A23D-DA83-EA7B-EE5543D7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3948" y="6121420"/>
            <a:ext cx="631648" cy="475430"/>
          </a:xfrm>
        </p:spPr>
        <p:txBody>
          <a:bodyPr/>
          <a:lstStyle/>
          <a:p>
            <a:fld id="{F76486E1-17FD-4DBD-9F7C-3A7A4330A0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26C5AFC-FFC4-22F0-1009-7B634329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86E1-17FD-4DBD-9F7C-3A7A4330A090}" type="slidenum">
              <a:rPr lang="en-US" smtClean="0"/>
              <a:t>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EC79EC-D4DD-DA9E-AC12-CFDB3A4A0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3"/>
            <a:ext cx="11918950" cy="661987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741C8F-7874-2F0A-D31C-310685F449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61975"/>
            <a:ext cx="12192000" cy="5734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Khaksari</a:t>
            </a:r>
            <a:r>
              <a:rPr lang="en-US" sz="1200" dirty="0">
                <a:latin typeface="TH SarabunPSK"/>
                <a:cs typeface="TH Sarabun New"/>
              </a:rPr>
              <a:t> K, Nguyen T, Hill BY, Perrault J, </a:t>
            </a:r>
            <a:r>
              <a:rPr lang="en-US" sz="1200" dirty="0" err="1">
                <a:latin typeface="TH SarabunPSK"/>
                <a:cs typeface="TH Sarabun New"/>
              </a:rPr>
              <a:t>Gorti</a:t>
            </a:r>
            <a:r>
              <a:rPr lang="en-US" sz="1200" dirty="0">
                <a:latin typeface="TH SarabunPSK"/>
                <a:cs typeface="TH Sarabun New"/>
              </a:rPr>
              <a:t> V, </a:t>
            </a:r>
            <a:r>
              <a:rPr lang="en-US" sz="1200" dirty="0" err="1">
                <a:latin typeface="TH SarabunPSK"/>
                <a:cs typeface="TH Sarabun New"/>
              </a:rPr>
              <a:t>Blick</a:t>
            </a:r>
            <a:r>
              <a:rPr lang="en-US" sz="1200" dirty="0">
                <a:latin typeface="TH SarabunPSK"/>
                <a:cs typeface="TH Sarabun New"/>
              </a:rPr>
              <a:t> E, et al. Review of the efficacy of infrared thermography for screening infectious diseases with applications to COVID-19. J Med Imaging. 2021;8. </a:t>
            </a:r>
            <a:endParaRPr lang="en-US" sz="1200" dirty="0">
              <a:latin typeface="TH SarabunPSK"/>
              <a:cs typeface="TH Sarabun New" panose="020B0500040200020003" charset="-34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Maung</a:t>
            </a:r>
            <a:r>
              <a:rPr lang="en-US" sz="1200" dirty="0">
                <a:latin typeface="TH SarabunPSK"/>
                <a:cs typeface="TH Sarabun New"/>
              </a:rPr>
              <a:t> Z, Kristensen M, Hoffman B, Jacobson MA. Temperature Screening of Healthcare Personnel Is Ineffective in Controlling COVID-19. J </a:t>
            </a:r>
            <a:r>
              <a:rPr lang="en-US" sz="1200" dirty="0" err="1">
                <a:latin typeface="TH SarabunPSK"/>
                <a:cs typeface="TH Sarabun New"/>
              </a:rPr>
              <a:t>Occup</a:t>
            </a:r>
            <a:r>
              <a:rPr lang="en-US" sz="1200" dirty="0">
                <a:latin typeface="TH SarabunPSK"/>
                <a:cs typeface="TH Sarabun New"/>
              </a:rPr>
              <a:t> Environ Med. 2022;64:382–4.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PANĂ, Bogdan C., et al. Real-World Evidence: The Low Validity of Temperature Screening for COVID-19 Triage. Frontiers in public health, 2021, 9: 891.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Nuertey</a:t>
            </a:r>
            <a:r>
              <a:rPr lang="en-US" sz="1200" dirty="0">
                <a:latin typeface="TH SarabunPSK"/>
                <a:cs typeface="TH Sarabun New"/>
              </a:rPr>
              <a:t>, Benjamin Demah, et al. "Performance of COVID-19 associated symptoms and temperature checking as a screening tool for SARS-CoV-2 infection." </a:t>
            </a:r>
            <a:r>
              <a:rPr lang="en-US" sz="1200" dirty="0" err="1">
                <a:latin typeface="TH SarabunPSK"/>
                <a:cs typeface="TH Sarabun New"/>
              </a:rPr>
              <a:t>PloS</a:t>
            </a:r>
            <a:r>
              <a:rPr lang="en-US" sz="1200" dirty="0">
                <a:latin typeface="TH SarabunPSK"/>
                <a:cs typeface="TH Sarabun New"/>
              </a:rPr>
              <a:t> one 16.9 (2021): e0257450.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Ma Q, Liu J, Liu Q, et al. Global percentage of asymptomatic sars-cov-2 infections among the tested population and individuals with confirmed covid-19 diagnosis: a systematic review and meta-analysis. JAMA </a:t>
            </a:r>
            <a:r>
              <a:rPr lang="en-US" sz="1200" dirty="0" err="1">
                <a:latin typeface="TH SarabunPSK"/>
                <a:cs typeface="TH Sarabun New"/>
              </a:rPr>
              <a:t>Netw</a:t>
            </a:r>
            <a:r>
              <a:rPr lang="en-US" sz="1200" dirty="0">
                <a:latin typeface="TH SarabunPSK"/>
                <a:cs typeface="TH Sarabun New"/>
              </a:rPr>
              <a:t> Open. 2021;4(12):e2137257.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Lahiri</a:t>
            </a:r>
            <a:r>
              <a:rPr lang="en-US" sz="1200" dirty="0">
                <a:latin typeface="TH SarabunPSK"/>
                <a:cs typeface="TH Sarabun New"/>
              </a:rPr>
              <a:t> BB, </a:t>
            </a:r>
            <a:r>
              <a:rPr lang="en-US" sz="1200" dirty="0" err="1">
                <a:latin typeface="TH SarabunPSK"/>
                <a:cs typeface="TH Sarabun New"/>
              </a:rPr>
              <a:t>Bagavathiappan</a:t>
            </a:r>
            <a:r>
              <a:rPr lang="en-US" sz="1200" dirty="0">
                <a:latin typeface="TH SarabunPSK"/>
                <a:cs typeface="TH Sarabun New"/>
              </a:rPr>
              <a:t> S, Jayakumar T, Philip J. Medical applications of infrared thermography: A review. Infrared Phys Technol. 2012;55:221–35. 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PSK"/>
              </a:rPr>
              <a:t>Foster, Josh, Alex Bruce Lloyd, and George </a:t>
            </a:r>
            <a:r>
              <a:rPr lang="en-US" sz="1200" dirty="0" err="1">
                <a:latin typeface="TH SarabunPSK"/>
                <a:cs typeface="TH SarabunPSK"/>
              </a:rPr>
              <a:t>Havenith</a:t>
            </a:r>
            <a:r>
              <a:rPr lang="en-US" sz="1200" dirty="0">
                <a:latin typeface="TH SarabunPSK"/>
                <a:cs typeface="TH SarabunPSK"/>
              </a:rPr>
              <a:t>. "Non-contact infrared assessment of human body temperature: The journal Temperature toolbox." Temperature 8.4 (2021): 306-319.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PSK"/>
              </a:rPr>
              <a:t>Bitar</a:t>
            </a:r>
            <a:r>
              <a:rPr lang="en-US" sz="1200" dirty="0">
                <a:latin typeface="TH SarabunPSK"/>
                <a:cs typeface="TH SarabunPSK"/>
              </a:rPr>
              <a:t>, </a:t>
            </a:r>
            <a:r>
              <a:rPr lang="en-US" sz="1200" dirty="0" err="1">
                <a:latin typeface="TH SarabunPSK"/>
                <a:cs typeface="TH SarabunPSK"/>
              </a:rPr>
              <a:t>Dounia</a:t>
            </a:r>
            <a:r>
              <a:rPr lang="en-US" sz="1200" dirty="0">
                <a:latin typeface="TH SarabunPSK"/>
                <a:cs typeface="TH SarabunPSK"/>
              </a:rPr>
              <a:t>, </a:t>
            </a:r>
            <a:r>
              <a:rPr lang="en-US" sz="1200" dirty="0" err="1">
                <a:latin typeface="TH SarabunPSK"/>
                <a:cs typeface="TH SarabunPSK"/>
              </a:rPr>
              <a:t>Aicha</a:t>
            </a:r>
            <a:r>
              <a:rPr lang="en-US" sz="1200" dirty="0">
                <a:latin typeface="TH SarabunPSK"/>
                <a:cs typeface="TH SarabunPSK"/>
              </a:rPr>
              <a:t> </a:t>
            </a:r>
            <a:r>
              <a:rPr lang="en-US" sz="1200" dirty="0" err="1">
                <a:latin typeface="TH SarabunPSK"/>
                <a:cs typeface="TH SarabunPSK"/>
              </a:rPr>
              <a:t>Goubar</a:t>
            </a:r>
            <a:r>
              <a:rPr lang="en-US" sz="1200" dirty="0">
                <a:latin typeface="TH SarabunPSK"/>
                <a:cs typeface="TH SarabunPSK"/>
              </a:rPr>
              <a:t>, and Jean-Claude </a:t>
            </a:r>
            <a:r>
              <a:rPr lang="en-US" sz="1200" dirty="0" err="1">
                <a:latin typeface="TH SarabunPSK"/>
                <a:cs typeface="TH SarabunPSK"/>
              </a:rPr>
              <a:t>Desenclos</a:t>
            </a:r>
            <a:r>
              <a:rPr lang="en-US" sz="1200" dirty="0">
                <a:latin typeface="TH SarabunPSK"/>
                <a:cs typeface="TH SarabunPSK"/>
              </a:rPr>
              <a:t>. "International travels and fever screening during epidemics: a literature review on the effectiveness and potential use of non-contact infrared thermometers." </a:t>
            </a:r>
            <a:r>
              <a:rPr lang="en-US" sz="1200" dirty="0" err="1">
                <a:latin typeface="TH SarabunPSK"/>
                <a:cs typeface="TH SarabunPSK"/>
              </a:rPr>
              <a:t>Eurosurveillance</a:t>
            </a:r>
            <a:r>
              <a:rPr lang="en-US" sz="1200" dirty="0">
                <a:latin typeface="TH SarabunPSK"/>
                <a:cs typeface="TH SarabunPSK"/>
              </a:rPr>
              <a:t> 14.6 (2009): 19115.</a:t>
            </a:r>
            <a:endParaRPr lang="th-TH" sz="1200" dirty="0">
              <a:latin typeface="TH SarabunPSK"/>
              <a:cs typeface="TH SarabunPSK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Normile</a:t>
            </a:r>
            <a:r>
              <a:rPr lang="en-US" sz="1200" dirty="0">
                <a:latin typeface="TH SarabunPSK"/>
                <a:cs typeface="TH Sarabun New"/>
              </a:rPr>
              <a:t>, Dennis. "Why airport screening won’t stop the spread of coronavirus." Science (2020).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Richard, M. "Biosecurity for air transport a roadmap for restarting aviation v. 2 [cited 2020 Jul 8]."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Suzuki T, Wada K, Wada Y, </a:t>
            </a:r>
            <a:r>
              <a:rPr lang="en-US" sz="1200" dirty="0" err="1">
                <a:latin typeface="TH SarabunPSK"/>
                <a:cs typeface="TH Sarabun New"/>
              </a:rPr>
              <a:t>Kagitani</a:t>
            </a:r>
            <a:r>
              <a:rPr lang="en-US" sz="1200" dirty="0">
                <a:latin typeface="TH SarabunPSK"/>
                <a:cs typeface="TH Sarabun New"/>
              </a:rPr>
              <a:t> H, </a:t>
            </a:r>
            <a:r>
              <a:rPr lang="en-US" sz="1200" dirty="0" err="1">
                <a:latin typeface="TH SarabunPSK"/>
                <a:cs typeface="TH Sarabun New"/>
              </a:rPr>
              <a:t>Arioka</a:t>
            </a:r>
            <a:r>
              <a:rPr lang="en-US" sz="1200" dirty="0">
                <a:latin typeface="TH SarabunPSK"/>
                <a:cs typeface="TH Sarabun New"/>
              </a:rPr>
              <a:t> T, Maeda K, et al. The validity of mass body temperature screening with ear thermometers in a warm thermal environment. Tohoku J Exp Med. 2010;222:89–95.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Aggarwal N, Garg M, </a:t>
            </a:r>
            <a:r>
              <a:rPr lang="en-US" sz="1200" dirty="0" err="1">
                <a:latin typeface="TH SarabunPSK"/>
                <a:cs typeface="TH Sarabun New"/>
              </a:rPr>
              <a:t>Dwarakanathan</a:t>
            </a:r>
            <a:r>
              <a:rPr lang="en-US" sz="1200" dirty="0">
                <a:latin typeface="TH SarabunPSK"/>
                <a:cs typeface="TH Sarabun New"/>
              </a:rPr>
              <a:t> V, Gautam N, Kumar SS, Jadon RS, et al. Diagnostic accuracy of non-contact infrared thermometers and thermal scanners: a systematic review and meta-analysis. J Travel Med. 2020;27:taaa193.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Health Information and Quality Authority. Evidence summary for non-contact thermal screening. 2020;36.</a:t>
            </a:r>
            <a:endParaRPr lang="th-TH" sz="1200" dirty="0">
              <a:latin typeface="TH SarabunPSK"/>
              <a:cs typeface="TH SarabunPSK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Aw J. The non-contact handheld cutaneous infra-red thermometer for fever screening during the COVID-19 global emergency. J Hosp Infect. 2020 Apr;104(4):451. </a:t>
            </a:r>
            <a:r>
              <a:rPr lang="en-US" sz="1200" dirty="0" err="1">
                <a:latin typeface="TH SarabunPSK"/>
                <a:cs typeface="TH Sarabun New"/>
              </a:rPr>
              <a:t>doi</a:t>
            </a:r>
            <a:r>
              <a:rPr lang="en-US" sz="1200" dirty="0">
                <a:latin typeface="TH SarabunPSK"/>
                <a:cs typeface="TH Sarabun New"/>
              </a:rPr>
              <a:t>: 10.1016/j.jhin.2020.02.010. </a:t>
            </a:r>
            <a:r>
              <a:rPr lang="en-US" sz="1200" dirty="0" err="1">
                <a:latin typeface="TH SarabunPSK"/>
                <a:cs typeface="TH Sarabun New"/>
              </a:rPr>
              <a:t>Epub</a:t>
            </a:r>
            <a:r>
              <a:rPr lang="en-US" sz="1200" dirty="0">
                <a:latin typeface="TH SarabunPSK"/>
                <a:cs typeface="TH Sarabun New"/>
              </a:rPr>
              <a:t> 2020 Feb 21. PMID: 32092368; PMCID: PMC7134396.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TH SarabunPSK"/>
                <a:cs typeface="TH Sarabun New"/>
              </a:rPr>
              <a:t>Najmi</a:t>
            </a:r>
            <a:r>
              <a:rPr lang="en-US" sz="1200" dirty="0">
                <a:latin typeface="TH SarabunPSK"/>
                <a:cs typeface="TH Sarabun New"/>
              </a:rPr>
              <a:t> A, </a:t>
            </a:r>
            <a:r>
              <a:rPr lang="en-US" sz="1200" dirty="0" err="1">
                <a:latin typeface="TH SarabunPSK"/>
                <a:cs typeface="TH Sarabun New"/>
              </a:rPr>
              <a:t>Kaore</a:t>
            </a:r>
            <a:r>
              <a:rPr lang="en-US" sz="1200" dirty="0">
                <a:latin typeface="TH SarabunPSK"/>
                <a:cs typeface="TH Sarabun New"/>
              </a:rPr>
              <a:t> S, Ray A, </a:t>
            </a:r>
            <a:r>
              <a:rPr lang="en-US" sz="1200" dirty="0" err="1">
                <a:latin typeface="TH SarabunPSK"/>
                <a:cs typeface="TH Sarabun New"/>
              </a:rPr>
              <a:t>Sadasivam</a:t>
            </a:r>
            <a:r>
              <a:rPr lang="en-US" sz="1200" dirty="0">
                <a:latin typeface="TH SarabunPSK"/>
                <a:cs typeface="TH Sarabun New"/>
              </a:rPr>
              <a:t> B. Use of handheld infrared thermometers in COVID-19 pandemic for mass screening: Understanding its implications through a case report. J Family Med Prim Care. 2020 Oct 30;9(10):5421-5422.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TH SarabunPSK"/>
                <a:cs typeface="TH Sarabun New"/>
              </a:rPr>
              <a:t>Chan WP, </a:t>
            </a:r>
            <a:r>
              <a:rPr lang="en-US" sz="1200" dirty="0" err="1">
                <a:latin typeface="TH SarabunPSK"/>
                <a:cs typeface="TH Sarabun New"/>
              </a:rPr>
              <a:t>Kosik</a:t>
            </a:r>
            <a:r>
              <a:rPr lang="en-US" sz="1200" dirty="0">
                <a:latin typeface="TH SarabunPSK"/>
                <a:cs typeface="TH Sarabun New"/>
              </a:rPr>
              <a:t> RO, Wang CJ. Considerations and a call to action for the use of noncontact forehead infrared handheld thermometers during the COVID-19 pandemic. J Glob Health. 2021 Jan 30;11:03023. 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7"/>
              <a:tabLst>
                <a:tab pos="515938" algn="l"/>
              </a:tabLst>
            </a:pPr>
            <a:r>
              <a:rPr lang="en-US" sz="1200" dirty="0">
                <a:latin typeface="TH SarabunPSK"/>
                <a:cs typeface="TH Sarabun New"/>
              </a:rPr>
              <a:t>https://www.gov.uk/government/publications/guidance-on-equipment-for-temperature-screening-in-the-context-of-the-covid-19-pandemic/guidance-on-equipment-for-temperature-screening-in-the-context-of-the-covid-19-pandemic (Jul 2021)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7"/>
              <a:tabLst>
                <a:tab pos="515938" algn="l"/>
              </a:tabLst>
            </a:pPr>
            <a:r>
              <a:rPr lang="en-US" sz="1200" dirty="0">
                <a:latin typeface="TH SarabunPSK"/>
                <a:cs typeface="TH Sarabun New"/>
              </a:rPr>
              <a:t>https://www.gov.uk/government/news/dont-rely-on-temperature-screening-products-for-detection-of-coronavirus-covid-19-says-mhra (Jul 2020)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7"/>
              <a:tabLst>
                <a:tab pos="515938" algn="l"/>
              </a:tabLst>
            </a:pPr>
            <a:r>
              <a:rPr lang="en-US" sz="1200" dirty="0">
                <a:latin typeface="TH SarabunPSK"/>
                <a:cs typeface="TH Sarabun New"/>
              </a:rPr>
              <a:t>https://www.england.nhs.uk/south/wp-content/uploads/sites/6/2021/08/Info_sheet_Temperature_COVID19_v1.0.pdf (2021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7"/>
              <a:tabLst>
                <a:tab pos="515938" algn="l"/>
              </a:tabLst>
            </a:pPr>
            <a:r>
              <a:rPr lang="en-US" sz="1200" dirty="0">
                <a:latin typeface="TH SarabunPSK"/>
                <a:cs typeface="TH Sarabun New"/>
              </a:rPr>
              <a:t>https://www.moh.gov.sg/news-highlights/details/preparing-for-our-transition-towards-covid-resilience (Aug 2021)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200" dirty="0">
              <a:latin typeface="TH SarabunPSK"/>
              <a:cs typeface="TH Sarabun New" panose="020B0500040200020003" charset="-34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th-TH" sz="1200" dirty="0">
              <a:latin typeface="TH SarabunPSK"/>
              <a:cs typeface="TH SarabunPSK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>
              <a:latin typeface="TH SarabunPSK"/>
              <a:cs typeface="TH Sarabun New" panose="020B0500040200020003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724747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Sep-2019.potx" id="{80551F41-4AF6-4130-8C5D-1BD87074EF9C}" vid="{14D2334F-44E3-49C6-8C63-06B1E3021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2342830970DB904584C6EAD2FD327112" ma:contentTypeVersion="17" ma:contentTypeDescription="สร้างเอกสารใหม่" ma:contentTypeScope="" ma:versionID="3b6d98f684f75f4d498af95b8426fb9a">
  <xsd:schema xmlns:xsd="http://www.w3.org/2001/XMLSchema" xmlns:xs="http://www.w3.org/2001/XMLSchema" xmlns:p="http://schemas.microsoft.com/office/2006/metadata/properties" xmlns:ns2="e90fe10f-6d2e-42ee-aaa1-34d962de8e3e" xmlns:ns3="5e050a49-9301-43fa-9b23-5612c9352b99" targetNamespace="http://schemas.microsoft.com/office/2006/metadata/properties" ma:root="true" ma:fieldsID="90b6ebdb7288b679426b8c87fdc630d0" ns2:_="" ns3:_="">
    <xsd:import namespace="e90fe10f-6d2e-42ee-aaa1-34d962de8e3e"/>
    <xsd:import namespace="5e050a49-9301-43fa-9b23-5612c9352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fe10f-6d2e-42ee-aaa1-34d962de8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สถานะการปิดงาน" ma:internalName="_x0e2a__x0e16__x0e32__x0e19__x0e30__x0e01__x0e32__x0e23__x0e1b__x0e34__x0e14__x0e07__x0e32__x0e19_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แท็กรูป" ma:readOnly="false" ma:fieldId="{5cf76f15-5ced-4ddc-b409-7134ff3c332f}" ma:taxonomyMulti="true" ma:sspId="b455ded9-018c-4ba2-b002-67b0ff4f7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0a49-9301-43fa-9b23-5612c9352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db00834-6d88-43f8-be60-c57b4b79bc1e}" ma:internalName="TaxCatchAll" ma:showField="CatchAllData" ma:web="5e050a49-9301-43fa-9b23-5612c9352b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58A38-163D-42D2-B53B-FE246F8F56EE}"/>
</file>

<file path=customXml/itemProps2.xml><?xml version="1.0" encoding="utf-8"?>
<ds:datastoreItem xmlns:ds="http://schemas.openxmlformats.org/officeDocument/2006/customXml" ds:itemID="{E192F59D-1AE1-4758-AAB9-DA23034AF878}"/>
</file>

<file path=docProps/app.xml><?xml version="1.0" encoding="utf-8"?>
<Properties xmlns="http://schemas.openxmlformats.org/officeDocument/2006/extended-properties" xmlns:vt="http://schemas.openxmlformats.org/officeDocument/2006/docPropsVTypes">
  <TotalTime>12403</TotalTime>
  <Words>1804</Words>
  <Application>Microsoft Office PowerPoint</Application>
  <PresentationFormat>Widescreen</PresentationFormat>
  <Paragraphs>82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TH Sarabun New</vt:lpstr>
      <vt:lpstr>TH SarabunPSK</vt:lpstr>
      <vt:lpstr>Metropolitan</vt:lpstr>
      <vt:lpstr>PowerPoint Presentation</vt:lpstr>
      <vt:lpstr>คำถาม: ปัจจุบันมีความจำเป็นในการใช้เครื่องวัดอุณหภูมิแบบสแกนร่างกาย (thermal imaging systems) เพื่อคัดกรองผู้ป่วยโควิด-19 ในสนามบินหรือไม่</vt:lpstr>
      <vt:lpstr>อย่างไรก็ตามการยกเลิกการวัดอุณหภูมิร่างกายที่สนามบิน อาจต้องพิจารณาเหตุผลประกอบเหล่านี้ด้วย</vt:lpstr>
      <vt:lpstr>ข้อมูลเพิ่มเติมเกี่ยวกับเครื่องวัดอุณหภูมิแบบอินฟราเรดแบบใช้มือจับ (handheld non-contact infrared thermometers) ในการคัดกรองผู้ป่วยโควิด-19</vt:lpstr>
      <vt:lpstr>เอกสารเพิ่มเติมเกี่ยวกับ คำแนะนำในต่างประเทศ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Wanrudee Isaranuwatchai</dc:creator>
  <cp:lastModifiedBy>Yot Teerawattananon</cp:lastModifiedBy>
  <cp:revision>595</cp:revision>
  <dcterms:created xsi:type="dcterms:W3CDTF">2020-11-20T15:46:28Z</dcterms:created>
  <dcterms:modified xsi:type="dcterms:W3CDTF">2022-06-12T05:21:31Z</dcterms:modified>
</cp:coreProperties>
</file>